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5" r:id="rId12"/>
    <p:sldId id="266" r:id="rId13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lear Sans Regular Bold" panose="020B0604020202020204" charset="0"/>
      <p:regular r:id="rId19"/>
    </p:embeddedFont>
    <p:embeddedFont>
      <p:font typeface="DM Sans" pitchFamily="2" charset="0"/>
      <p:regular r:id="rId20"/>
      <p:bold r:id="rId21"/>
      <p:italic r:id="rId22"/>
      <p:boldItalic r:id="rId23"/>
    </p:embeddedFont>
    <p:embeddedFont>
      <p:font typeface="Franklin Gothic Medium" panose="020B0603020102020204" pitchFamily="34" charset="0"/>
      <p:regular r:id="rId24"/>
      <p:italic r:id="rId25"/>
    </p:embeddedFont>
    <p:embeddedFont>
      <p:font typeface="Franklin Gothic Medium Cond" panose="020B0606030402020204" pitchFamily="34" charset="0"/>
      <p:regular r:id="rId26"/>
    </p:embeddedFont>
    <p:embeddedFont>
      <p:font typeface="Garamond" panose="02020404030301010803" pitchFamily="18" charset="0"/>
      <p:regular r:id="rId27"/>
      <p:bold r:id="rId28"/>
      <p: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86372" autoAdjust="0"/>
  </p:normalViewPr>
  <p:slideViewPr>
    <p:cSldViewPr>
      <p:cViewPr varScale="1">
        <p:scale>
          <a:sx n="42" d="100"/>
          <a:sy n="42" d="100"/>
        </p:scale>
        <p:origin x="39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G:\Data%20Analyst\Internships\Accenture\Task%203_Final%20Content%20Data%20set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G:\Data%20Analyst\Internships\Accenture\Task%203_Final%20Content%20Data%20set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G:\Data%20Analyst\Internships\Accenture\Task%203_Final%20Content%20Data%20set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[Task 3_Final Content Data set.csv]Sheet2!PivotTable4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/>
              <a:t>Unique</a:t>
            </a:r>
            <a:r>
              <a:rPr lang="en-US" sz="2800" baseline="0" dirty="0"/>
              <a:t> Categories Contribution</a:t>
            </a:r>
            <a:endParaRPr lang="en-US" sz="2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5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3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4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5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6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7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8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9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0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1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2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3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4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5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6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7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8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20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21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22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23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24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25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26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27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28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29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30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31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32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33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34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</c:pivotFmts>
    <c:plotArea>
      <c:layout/>
      <c:pieChart>
        <c:varyColors val="1"/>
        <c:ser>
          <c:idx val="0"/>
          <c:order val="0"/>
          <c:tx>
            <c:strRef>
              <c:f>Sheet2!$B$3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C0D6-4E27-A056-497AD212501D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4">
                      <a:shade val="51000"/>
                      <a:satMod val="130000"/>
                    </a:schemeClr>
                  </a:gs>
                  <a:gs pos="80000">
                    <a:schemeClr val="accent4">
                      <a:shade val="93000"/>
                      <a:satMod val="130000"/>
                    </a:schemeClr>
                  </a:gs>
                  <a:gs pos="100000">
                    <a:schemeClr val="accent4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C0D6-4E27-A056-497AD212501D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6">
                      <a:shade val="51000"/>
                      <a:satMod val="130000"/>
                    </a:schemeClr>
                  </a:gs>
                  <a:gs pos="80000">
                    <a:schemeClr val="accent6">
                      <a:shade val="93000"/>
                      <a:satMod val="130000"/>
                    </a:schemeClr>
                  </a:gs>
                  <a:gs pos="100000">
                    <a:schemeClr val="accent6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C0D6-4E27-A056-497AD212501D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shade val="51000"/>
                      <a:satMod val="130000"/>
                    </a:schemeClr>
                  </a:gs>
                  <a:gs pos="80000">
                    <a:schemeClr val="accent2">
                      <a:lumMod val="60000"/>
                      <a:shade val="93000"/>
                      <a:satMod val="130000"/>
                    </a:schemeClr>
                  </a:gs>
                  <a:gs pos="100000">
                    <a:schemeClr val="accent2">
                      <a:lumMod val="60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7-C0D6-4E27-A056-497AD212501D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shade val="51000"/>
                      <a:satMod val="130000"/>
                    </a:schemeClr>
                  </a:gs>
                  <a:gs pos="80000">
                    <a:schemeClr val="accent4">
                      <a:lumMod val="60000"/>
                      <a:shade val="93000"/>
                      <a:satMod val="130000"/>
                    </a:schemeClr>
                  </a:gs>
                  <a:gs pos="100000">
                    <a:schemeClr val="accent4">
                      <a:lumMod val="60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9-C0D6-4E27-A056-497AD212501D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lumMod val="60000"/>
                      <a:shade val="51000"/>
                      <a:satMod val="130000"/>
                    </a:schemeClr>
                  </a:gs>
                  <a:gs pos="80000">
                    <a:schemeClr val="accent6">
                      <a:lumMod val="60000"/>
                      <a:shade val="93000"/>
                      <a:satMod val="130000"/>
                    </a:schemeClr>
                  </a:gs>
                  <a:gs pos="100000">
                    <a:schemeClr val="accent6">
                      <a:lumMod val="60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B-C0D6-4E27-A056-497AD212501D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2">
                      <a:lumMod val="80000"/>
                      <a:lumOff val="20000"/>
                      <a:shade val="51000"/>
                      <a:satMod val="130000"/>
                    </a:schemeClr>
                  </a:gs>
                  <a:gs pos="80000">
                    <a:schemeClr val="accent2">
                      <a:lumMod val="80000"/>
                      <a:lumOff val="20000"/>
                      <a:shade val="93000"/>
                      <a:satMod val="130000"/>
                    </a:schemeClr>
                  </a:gs>
                  <a:gs pos="100000">
                    <a:schemeClr val="accent2">
                      <a:lumMod val="80000"/>
                      <a:lumOff val="20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D-C0D6-4E27-A056-497AD212501D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4">
                      <a:lumMod val="80000"/>
                      <a:lumOff val="20000"/>
                      <a:shade val="51000"/>
                      <a:satMod val="130000"/>
                    </a:schemeClr>
                  </a:gs>
                  <a:gs pos="80000">
                    <a:schemeClr val="accent4">
                      <a:lumMod val="80000"/>
                      <a:lumOff val="20000"/>
                      <a:shade val="93000"/>
                      <a:satMod val="130000"/>
                    </a:schemeClr>
                  </a:gs>
                  <a:gs pos="100000">
                    <a:schemeClr val="accent4">
                      <a:lumMod val="80000"/>
                      <a:lumOff val="20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F-C0D6-4E27-A056-497AD212501D}"/>
              </c:ext>
            </c:extLst>
          </c:dPt>
          <c:dPt>
            <c:idx val="8"/>
            <c:bubble3D val="0"/>
            <c:spPr>
              <a:gradFill rotWithShape="1">
                <a:gsLst>
                  <a:gs pos="0">
                    <a:schemeClr val="accent6">
                      <a:lumMod val="80000"/>
                      <a:lumOff val="20000"/>
                      <a:shade val="51000"/>
                      <a:satMod val="130000"/>
                    </a:schemeClr>
                  </a:gs>
                  <a:gs pos="80000">
                    <a:schemeClr val="accent6">
                      <a:lumMod val="80000"/>
                      <a:lumOff val="20000"/>
                      <a:shade val="93000"/>
                      <a:satMod val="130000"/>
                    </a:schemeClr>
                  </a:gs>
                  <a:gs pos="100000">
                    <a:schemeClr val="accent6">
                      <a:lumMod val="80000"/>
                      <a:lumOff val="20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11-C0D6-4E27-A056-497AD212501D}"/>
              </c:ext>
            </c:extLst>
          </c:dPt>
          <c:dPt>
            <c:idx val="9"/>
            <c:bubble3D val="0"/>
            <c:spPr>
              <a:gradFill rotWithShape="1">
                <a:gsLst>
                  <a:gs pos="0">
                    <a:schemeClr val="accent2">
                      <a:lumMod val="80000"/>
                      <a:shade val="51000"/>
                      <a:satMod val="130000"/>
                    </a:schemeClr>
                  </a:gs>
                  <a:gs pos="80000">
                    <a:schemeClr val="accent2">
                      <a:lumMod val="80000"/>
                      <a:shade val="93000"/>
                      <a:satMod val="130000"/>
                    </a:schemeClr>
                  </a:gs>
                  <a:gs pos="100000">
                    <a:schemeClr val="accent2">
                      <a:lumMod val="80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13-C0D6-4E27-A056-497AD212501D}"/>
              </c:ext>
            </c:extLst>
          </c:dPt>
          <c:dPt>
            <c:idx val="10"/>
            <c:bubble3D val="0"/>
            <c:spPr>
              <a:gradFill rotWithShape="1">
                <a:gsLst>
                  <a:gs pos="0">
                    <a:schemeClr val="accent4">
                      <a:lumMod val="80000"/>
                      <a:shade val="51000"/>
                      <a:satMod val="130000"/>
                    </a:schemeClr>
                  </a:gs>
                  <a:gs pos="80000">
                    <a:schemeClr val="accent4">
                      <a:lumMod val="80000"/>
                      <a:shade val="93000"/>
                      <a:satMod val="130000"/>
                    </a:schemeClr>
                  </a:gs>
                  <a:gs pos="100000">
                    <a:schemeClr val="accent4">
                      <a:lumMod val="80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15-C0D6-4E27-A056-497AD212501D}"/>
              </c:ext>
            </c:extLst>
          </c:dPt>
          <c:dPt>
            <c:idx val="11"/>
            <c:bubble3D val="0"/>
            <c:spPr>
              <a:gradFill rotWithShape="1">
                <a:gsLst>
                  <a:gs pos="0">
                    <a:schemeClr val="accent6">
                      <a:lumMod val="80000"/>
                      <a:shade val="51000"/>
                      <a:satMod val="130000"/>
                    </a:schemeClr>
                  </a:gs>
                  <a:gs pos="80000">
                    <a:schemeClr val="accent6">
                      <a:lumMod val="80000"/>
                      <a:shade val="93000"/>
                      <a:satMod val="130000"/>
                    </a:schemeClr>
                  </a:gs>
                  <a:gs pos="100000">
                    <a:schemeClr val="accent6">
                      <a:lumMod val="80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17-C0D6-4E27-A056-497AD212501D}"/>
              </c:ext>
            </c:extLst>
          </c:dPt>
          <c:dPt>
            <c:idx val="12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lumOff val="40000"/>
                      <a:shade val="51000"/>
                      <a:satMod val="130000"/>
                    </a:schemeClr>
                  </a:gs>
                  <a:gs pos="80000">
                    <a:schemeClr val="accent2">
                      <a:lumMod val="60000"/>
                      <a:lumOff val="40000"/>
                      <a:shade val="93000"/>
                      <a:satMod val="130000"/>
                    </a:schemeClr>
                  </a:gs>
                  <a:gs pos="100000">
                    <a:schemeClr val="accent2">
                      <a:lumMod val="60000"/>
                      <a:lumOff val="40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19-C0D6-4E27-A056-497AD212501D}"/>
              </c:ext>
            </c:extLst>
          </c:dPt>
          <c:dPt>
            <c:idx val="13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lumOff val="40000"/>
                      <a:shade val="51000"/>
                      <a:satMod val="130000"/>
                    </a:schemeClr>
                  </a:gs>
                  <a:gs pos="80000">
                    <a:schemeClr val="accent4">
                      <a:lumMod val="60000"/>
                      <a:lumOff val="40000"/>
                      <a:shade val="93000"/>
                      <a:satMod val="130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1B-C0D6-4E27-A056-497AD212501D}"/>
              </c:ext>
            </c:extLst>
          </c:dPt>
          <c:dPt>
            <c:idx val="14"/>
            <c:bubble3D val="0"/>
            <c:spPr>
              <a:gradFill rotWithShape="1">
                <a:gsLst>
                  <a:gs pos="0">
                    <a:schemeClr val="accent6">
                      <a:lumMod val="60000"/>
                      <a:lumOff val="40000"/>
                      <a:shade val="51000"/>
                      <a:satMod val="130000"/>
                    </a:schemeClr>
                  </a:gs>
                  <a:gs pos="80000">
                    <a:schemeClr val="accent6">
                      <a:lumMod val="60000"/>
                      <a:lumOff val="40000"/>
                      <a:shade val="93000"/>
                      <a:satMod val="130000"/>
                    </a:schemeClr>
                  </a:gs>
                  <a:gs pos="100000">
                    <a:schemeClr val="accent6">
                      <a:lumMod val="60000"/>
                      <a:lumOff val="40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1D-C0D6-4E27-A056-497AD212501D}"/>
              </c:ext>
            </c:extLst>
          </c:dPt>
          <c:dPt>
            <c:idx val="15"/>
            <c:bubble3D val="0"/>
            <c:spPr>
              <a:gradFill rotWithShape="1">
                <a:gsLst>
                  <a:gs pos="0">
                    <a:schemeClr val="accent2">
                      <a:lumMod val="50000"/>
                      <a:shade val="51000"/>
                      <a:satMod val="130000"/>
                    </a:schemeClr>
                  </a:gs>
                  <a:gs pos="80000">
                    <a:schemeClr val="accent2">
                      <a:lumMod val="50000"/>
                      <a:shade val="93000"/>
                      <a:satMod val="130000"/>
                    </a:schemeClr>
                  </a:gs>
                  <a:gs pos="100000">
                    <a:schemeClr val="accent2">
                      <a:lumMod val="50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1F-C0D6-4E27-A056-497AD212501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Sheet2!$A$4:$A$20</c:f>
              <c:strCache>
                <c:ptCount val="16"/>
                <c:pt idx="0">
                  <c:v>animals</c:v>
                </c:pt>
                <c:pt idx="1">
                  <c:v>cooking</c:v>
                </c:pt>
                <c:pt idx="2">
                  <c:v>culture</c:v>
                </c:pt>
                <c:pt idx="3">
                  <c:v>dogs</c:v>
                </c:pt>
                <c:pt idx="4">
                  <c:v>education</c:v>
                </c:pt>
                <c:pt idx="5">
                  <c:v>fitness</c:v>
                </c:pt>
                <c:pt idx="6">
                  <c:v>food</c:v>
                </c:pt>
                <c:pt idx="7">
                  <c:v>healthy eating</c:v>
                </c:pt>
                <c:pt idx="8">
                  <c:v>public speaking</c:v>
                </c:pt>
                <c:pt idx="9">
                  <c:v>science</c:v>
                </c:pt>
                <c:pt idx="10">
                  <c:v>soccer</c:v>
                </c:pt>
                <c:pt idx="11">
                  <c:v>studying</c:v>
                </c:pt>
                <c:pt idx="12">
                  <c:v>technology</c:v>
                </c:pt>
                <c:pt idx="13">
                  <c:v>tennis</c:v>
                </c:pt>
                <c:pt idx="14">
                  <c:v>travel</c:v>
                </c:pt>
                <c:pt idx="15">
                  <c:v>veganism</c:v>
                </c:pt>
              </c:strCache>
            </c:strRef>
          </c:cat>
          <c:val>
            <c:numRef>
              <c:f>Sheet2!$B$4:$B$20</c:f>
              <c:numCache>
                <c:formatCode>0.000%</c:formatCode>
                <c:ptCount val="16"/>
                <c:pt idx="0">
                  <c:v>7.5469750154862694E-2</c:v>
                </c:pt>
                <c:pt idx="1">
                  <c:v>6.9068759033656821E-2</c:v>
                </c:pt>
                <c:pt idx="2">
                  <c:v>6.648771422671898E-2</c:v>
                </c:pt>
                <c:pt idx="3">
                  <c:v>5.3582490192029736E-2</c:v>
                </c:pt>
                <c:pt idx="4">
                  <c:v>5.6679743960355154E-2</c:v>
                </c:pt>
                <c:pt idx="5">
                  <c:v>5.4408424530249848E-2</c:v>
                </c:pt>
                <c:pt idx="6">
                  <c:v>6.8862275449101798E-2</c:v>
                </c:pt>
                <c:pt idx="7">
                  <c:v>7.2372496386537269E-2</c:v>
                </c:pt>
                <c:pt idx="8">
                  <c:v>4.9143093124096635E-2</c:v>
                </c:pt>
                <c:pt idx="9">
                  <c:v>7.3301672517034899E-2</c:v>
                </c:pt>
                <c:pt idx="10">
                  <c:v>5.7402436506297748E-2</c:v>
                </c:pt>
                <c:pt idx="11">
                  <c:v>5.8744579805905431E-2</c:v>
                </c:pt>
                <c:pt idx="12">
                  <c:v>6.9172000825934332E-2</c:v>
                </c:pt>
                <c:pt idx="13">
                  <c:v>5.2756555853809624E-2</c:v>
                </c:pt>
                <c:pt idx="14">
                  <c:v>7.1030353086929593E-2</c:v>
                </c:pt>
                <c:pt idx="15">
                  <c:v>5.1517654346479452E-2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C0D6-4E27-A056-497AD212501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75846508073647989"/>
          <c:y val="4.6136453354526957E-2"/>
          <c:w val="0.21505824615383834"/>
          <c:h val="0.904592779976372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50800" dir="5400000" sx="1000" sy="1000" algn="ctr" rotWithShape="0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[Task 3_Final Content Data set.csv]Sheet2!PivotTable5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b="1" dirty="0"/>
              <a:t>Category</a:t>
            </a:r>
            <a:r>
              <a:rPr lang="en-US" sz="2800" b="1" baseline="0" dirty="0"/>
              <a:t> Wise Reaction Type</a:t>
            </a:r>
            <a:endParaRPr lang="en-US" sz="28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Sheet2!$B$29:$B$30</c:f>
              <c:strCache>
                <c:ptCount val="1"/>
                <c:pt idx="0">
                  <c:v>adore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Sheet2!$A$31:$A$47</c:f>
              <c:strCache>
                <c:ptCount val="16"/>
                <c:pt idx="0">
                  <c:v>animals</c:v>
                </c:pt>
                <c:pt idx="1">
                  <c:v>cooking</c:v>
                </c:pt>
                <c:pt idx="2">
                  <c:v>culture</c:v>
                </c:pt>
                <c:pt idx="3">
                  <c:v>dogs</c:v>
                </c:pt>
                <c:pt idx="4">
                  <c:v>education</c:v>
                </c:pt>
                <c:pt idx="5">
                  <c:v>fitness</c:v>
                </c:pt>
                <c:pt idx="6">
                  <c:v>food</c:v>
                </c:pt>
                <c:pt idx="7">
                  <c:v>healthy eating</c:v>
                </c:pt>
                <c:pt idx="8">
                  <c:v>public speaking</c:v>
                </c:pt>
                <c:pt idx="9">
                  <c:v>science</c:v>
                </c:pt>
                <c:pt idx="10">
                  <c:v>soccer</c:v>
                </c:pt>
                <c:pt idx="11">
                  <c:v>studying</c:v>
                </c:pt>
                <c:pt idx="12">
                  <c:v>technology</c:v>
                </c:pt>
                <c:pt idx="13">
                  <c:v>tennis</c:v>
                </c:pt>
                <c:pt idx="14">
                  <c:v>travel</c:v>
                </c:pt>
                <c:pt idx="15">
                  <c:v>veganism</c:v>
                </c:pt>
              </c:strCache>
            </c:strRef>
          </c:cat>
          <c:val>
            <c:numRef>
              <c:f>Sheet2!$B$31:$B$47</c:f>
              <c:numCache>
                <c:formatCode>General</c:formatCode>
                <c:ptCount val="16"/>
                <c:pt idx="0">
                  <c:v>49</c:v>
                </c:pt>
                <c:pt idx="1">
                  <c:v>54</c:v>
                </c:pt>
                <c:pt idx="2">
                  <c:v>33</c:v>
                </c:pt>
                <c:pt idx="3">
                  <c:v>32</c:v>
                </c:pt>
                <c:pt idx="4">
                  <c:v>29</c:v>
                </c:pt>
                <c:pt idx="5">
                  <c:v>41</c:v>
                </c:pt>
                <c:pt idx="6">
                  <c:v>40</c:v>
                </c:pt>
                <c:pt idx="7">
                  <c:v>42</c:v>
                </c:pt>
                <c:pt idx="8">
                  <c:v>32</c:v>
                </c:pt>
                <c:pt idx="9">
                  <c:v>40</c:v>
                </c:pt>
                <c:pt idx="10">
                  <c:v>32</c:v>
                </c:pt>
                <c:pt idx="11">
                  <c:v>34</c:v>
                </c:pt>
                <c:pt idx="12">
                  <c:v>55</c:v>
                </c:pt>
                <c:pt idx="13">
                  <c:v>39</c:v>
                </c:pt>
                <c:pt idx="14">
                  <c:v>44</c:v>
                </c:pt>
                <c:pt idx="15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9E-470F-AEA8-904272EC1E58}"/>
            </c:ext>
          </c:extLst>
        </c:ser>
        <c:ser>
          <c:idx val="1"/>
          <c:order val="1"/>
          <c:tx>
            <c:strRef>
              <c:f>Sheet2!$C$29:$C$30</c:f>
              <c:strCache>
                <c:ptCount val="1"/>
                <c:pt idx="0">
                  <c:v>cherish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Sheet2!$A$31:$A$47</c:f>
              <c:strCache>
                <c:ptCount val="16"/>
                <c:pt idx="0">
                  <c:v>animals</c:v>
                </c:pt>
                <c:pt idx="1">
                  <c:v>cooking</c:v>
                </c:pt>
                <c:pt idx="2">
                  <c:v>culture</c:v>
                </c:pt>
                <c:pt idx="3">
                  <c:v>dogs</c:v>
                </c:pt>
                <c:pt idx="4">
                  <c:v>education</c:v>
                </c:pt>
                <c:pt idx="5">
                  <c:v>fitness</c:v>
                </c:pt>
                <c:pt idx="6">
                  <c:v>food</c:v>
                </c:pt>
                <c:pt idx="7">
                  <c:v>healthy eating</c:v>
                </c:pt>
                <c:pt idx="8">
                  <c:v>public speaking</c:v>
                </c:pt>
                <c:pt idx="9">
                  <c:v>science</c:v>
                </c:pt>
                <c:pt idx="10">
                  <c:v>soccer</c:v>
                </c:pt>
                <c:pt idx="11">
                  <c:v>studying</c:v>
                </c:pt>
                <c:pt idx="12">
                  <c:v>technology</c:v>
                </c:pt>
                <c:pt idx="13">
                  <c:v>tennis</c:v>
                </c:pt>
                <c:pt idx="14">
                  <c:v>travel</c:v>
                </c:pt>
                <c:pt idx="15">
                  <c:v>veganism</c:v>
                </c:pt>
              </c:strCache>
            </c:strRef>
          </c:cat>
          <c:val>
            <c:numRef>
              <c:f>Sheet2!$C$31:$C$47</c:f>
              <c:numCache>
                <c:formatCode>General</c:formatCode>
                <c:ptCount val="16"/>
                <c:pt idx="0">
                  <c:v>58</c:v>
                </c:pt>
                <c:pt idx="1">
                  <c:v>33</c:v>
                </c:pt>
                <c:pt idx="2">
                  <c:v>41</c:v>
                </c:pt>
                <c:pt idx="3">
                  <c:v>24</c:v>
                </c:pt>
                <c:pt idx="4">
                  <c:v>37</c:v>
                </c:pt>
                <c:pt idx="5">
                  <c:v>23</c:v>
                </c:pt>
                <c:pt idx="6">
                  <c:v>38</c:v>
                </c:pt>
                <c:pt idx="7">
                  <c:v>42</c:v>
                </c:pt>
                <c:pt idx="8">
                  <c:v>22</c:v>
                </c:pt>
                <c:pt idx="9">
                  <c:v>40</c:v>
                </c:pt>
                <c:pt idx="10">
                  <c:v>37</c:v>
                </c:pt>
                <c:pt idx="11">
                  <c:v>49</c:v>
                </c:pt>
                <c:pt idx="12">
                  <c:v>47</c:v>
                </c:pt>
                <c:pt idx="13">
                  <c:v>24</c:v>
                </c:pt>
                <c:pt idx="14">
                  <c:v>36</c:v>
                </c:pt>
                <c:pt idx="15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99E-470F-AEA8-904272EC1E58}"/>
            </c:ext>
          </c:extLst>
        </c:ser>
        <c:ser>
          <c:idx val="2"/>
          <c:order val="2"/>
          <c:tx>
            <c:strRef>
              <c:f>Sheet2!$D$29:$D$30</c:f>
              <c:strCache>
                <c:ptCount val="1"/>
                <c:pt idx="0">
                  <c:v>disgust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Sheet2!$A$31:$A$47</c:f>
              <c:strCache>
                <c:ptCount val="16"/>
                <c:pt idx="0">
                  <c:v>animals</c:v>
                </c:pt>
                <c:pt idx="1">
                  <c:v>cooking</c:v>
                </c:pt>
                <c:pt idx="2">
                  <c:v>culture</c:v>
                </c:pt>
                <c:pt idx="3">
                  <c:v>dogs</c:v>
                </c:pt>
                <c:pt idx="4">
                  <c:v>education</c:v>
                </c:pt>
                <c:pt idx="5">
                  <c:v>fitness</c:v>
                </c:pt>
                <c:pt idx="6">
                  <c:v>food</c:v>
                </c:pt>
                <c:pt idx="7">
                  <c:v>healthy eating</c:v>
                </c:pt>
                <c:pt idx="8">
                  <c:v>public speaking</c:v>
                </c:pt>
                <c:pt idx="9">
                  <c:v>science</c:v>
                </c:pt>
                <c:pt idx="10">
                  <c:v>soccer</c:v>
                </c:pt>
                <c:pt idx="11">
                  <c:v>studying</c:v>
                </c:pt>
                <c:pt idx="12">
                  <c:v>technology</c:v>
                </c:pt>
                <c:pt idx="13">
                  <c:v>tennis</c:v>
                </c:pt>
                <c:pt idx="14">
                  <c:v>travel</c:v>
                </c:pt>
                <c:pt idx="15">
                  <c:v>veganism</c:v>
                </c:pt>
              </c:strCache>
            </c:strRef>
          </c:cat>
          <c:val>
            <c:numRef>
              <c:f>Sheet2!$D$31:$D$47</c:f>
              <c:numCache>
                <c:formatCode>General</c:formatCode>
                <c:ptCount val="16"/>
                <c:pt idx="0">
                  <c:v>52</c:v>
                </c:pt>
                <c:pt idx="1">
                  <c:v>46</c:v>
                </c:pt>
                <c:pt idx="2">
                  <c:v>45</c:v>
                </c:pt>
                <c:pt idx="3">
                  <c:v>32</c:v>
                </c:pt>
                <c:pt idx="4">
                  <c:v>29</c:v>
                </c:pt>
                <c:pt idx="5">
                  <c:v>36</c:v>
                </c:pt>
                <c:pt idx="6">
                  <c:v>37</c:v>
                </c:pt>
                <c:pt idx="7">
                  <c:v>41</c:v>
                </c:pt>
                <c:pt idx="8">
                  <c:v>23</c:v>
                </c:pt>
                <c:pt idx="9">
                  <c:v>49</c:v>
                </c:pt>
                <c:pt idx="10">
                  <c:v>27</c:v>
                </c:pt>
                <c:pt idx="11">
                  <c:v>42</c:v>
                </c:pt>
                <c:pt idx="12">
                  <c:v>47</c:v>
                </c:pt>
                <c:pt idx="13">
                  <c:v>32</c:v>
                </c:pt>
                <c:pt idx="14">
                  <c:v>50</c:v>
                </c:pt>
                <c:pt idx="15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99E-470F-AEA8-904272EC1E58}"/>
            </c:ext>
          </c:extLst>
        </c:ser>
        <c:ser>
          <c:idx val="3"/>
          <c:order val="3"/>
          <c:tx>
            <c:strRef>
              <c:f>Sheet2!$E$29:$E$30</c:f>
              <c:strCache>
                <c:ptCount val="1"/>
                <c:pt idx="0">
                  <c:v>dislike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Sheet2!$A$31:$A$47</c:f>
              <c:strCache>
                <c:ptCount val="16"/>
                <c:pt idx="0">
                  <c:v>animals</c:v>
                </c:pt>
                <c:pt idx="1">
                  <c:v>cooking</c:v>
                </c:pt>
                <c:pt idx="2">
                  <c:v>culture</c:v>
                </c:pt>
                <c:pt idx="3">
                  <c:v>dogs</c:v>
                </c:pt>
                <c:pt idx="4">
                  <c:v>education</c:v>
                </c:pt>
                <c:pt idx="5">
                  <c:v>fitness</c:v>
                </c:pt>
                <c:pt idx="6">
                  <c:v>food</c:v>
                </c:pt>
                <c:pt idx="7">
                  <c:v>healthy eating</c:v>
                </c:pt>
                <c:pt idx="8">
                  <c:v>public speaking</c:v>
                </c:pt>
                <c:pt idx="9">
                  <c:v>science</c:v>
                </c:pt>
                <c:pt idx="10">
                  <c:v>soccer</c:v>
                </c:pt>
                <c:pt idx="11">
                  <c:v>studying</c:v>
                </c:pt>
                <c:pt idx="12">
                  <c:v>technology</c:v>
                </c:pt>
                <c:pt idx="13">
                  <c:v>tennis</c:v>
                </c:pt>
                <c:pt idx="14">
                  <c:v>travel</c:v>
                </c:pt>
                <c:pt idx="15">
                  <c:v>veganism</c:v>
                </c:pt>
              </c:strCache>
            </c:strRef>
          </c:cat>
          <c:val>
            <c:numRef>
              <c:f>Sheet2!$E$31:$E$47</c:f>
              <c:numCache>
                <c:formatCode>General</c:formatCode>
                <c:ptCount val="16"/>
                <c:pt idx="0">
                  <c:v>45</c:v>
                </c:pt>
                <c:pt idx="1">
                  <c:v>48</c:v>
                </c:pt>
                <c:pt idx="2">
                  <c:v>40</c:v>
                </c:pt>
                <c:pt idx="3">
                  <c:v>31</c:v>
                </c:pt>
                <c:pt idx="4">
                  <c:v>34</c:v>
                </c:pt>
                <c:pt idx="5">
                  <c:v>46</c:v>
                </c:pt>
                <c:pt idx="6">
                  <c:v>46</c:v>
                </c:pt>
                <c:pt idx="7">
                  <c:v>42</c:v>
                </c:pt>
                <c:pt idx="8">
                  <c:v>28</c:v>
                </c:pt>
                <c:pt idx="9">
                  <c:v>45</c:v>
                </c:pt>
                <c:pt idx="10">
                  <c:v>32</c:v>
                </c:pt>
                <c:pt idx="11">
                  <c:v>30</c:v>
                </c:pt>
                <c:pt idx="12">
                  <c:v>36</c:v>
                </c:pt>
                <c:pt idx="13">
                  <c:v>40</c:v>
                </c:pt>
                <c:pt idx="14">
                  <c:v>58</c:v>
                </c:pt>
                <c:pt idx="15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99E-470F-AEA8-904272EC1E58}"/>
            </c:ext>
          </c:extLst>
        </c:ser>
        <c:ser>
          <c:idx val="4"/>
          <c:order val="4"/>
          <c:tx>
            <c:strRef>
              <c:f>Sheet2!$F$29:$F$30</c:f>
              <c:strCache>
                <c:ptCount val="1"/>
                <c:pt idx="0">
                  <c:v>hate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Sheet2!$A$31:$A$47</c:f>
              <c:strCache>
                <c:ptCount val="16"/>
                <c:pt idx="0">
                  <c:v>animals</c:v>
                </c:pt>
                <c:pt idx="1">
                  <c:v>cooking</c:v>
                </c:pt>
                <c:pt idx="2">
                  <c:v>culture</c:v>
                </c:pt>
                <c:pt idx="3">
                  <c:v>dogs</c:v>
                </c:pt>
                <c:pt idx="4">
                  <c:v>education</c:v>
                </c:pt>
                <c:pt idx="5">
                  <c:v>fitness</c:v>
                </c:pt>
                <c:pt idx="6">
                  <c:v>food</c:v>
                </c:pt>
                <c:pt idx="7">
                  <c:v>healthy eating</c:v>
                </c:pt>
                <c:pt idx="8">
                  <c:v>public speaking</c:v>
                </c:pt>
                <c:pt idx="9">
                  <c:v>science</c:v>
                </c:pt>
                <c:pt idx="10">
                  <c:v>soccer</c:v>
                </c:pt>
                <c:pt idx="11">
                  <c:v>studying</c:v>
                </c:pt>
                <c:pt idx="12">
                  <c:v>technology</c:v>
                </c:pt>
                <c:pt idx="13">
                  <c:v>tennis</c:v>
                </c:pt>
                <c:pt idx="14">
                  <c:v>travel</c:v>
                </c:pt>
                <c:pt idx="15">
                  <c:v>veganism</c:v>
                </c:pt>
              </c:strCache>
            </c:strRef>
          </c:cat>
          <c:val>
            <c:numRef>
              <c:f>Sheet2!$F$31:$F$47</c:f>
              <c:numCache>
                <c:formatCode>General</c:formatCode>
                <c:ptCount val="16"/>
                <c:pt idx="0">
                  <c:v>43</c:v>
                </c:pt>
                <c:pt idx="1">
                  <c:v>46</c:v>
                </c:pt>
                <c:pt idx="2">
                  <c:v>47</c:v>
                </c:pt>
                <c:pt idx="3">
                  <c:v>36</c:v>
                </c:pt>
                <c:pt idx="4">
                  <c:v>41</c:v>
                </c:pt>
                <c:pt idx="5">
                  <c:v>25</c:v>
                </c:pt>
                <c:pt idx="6">
                  <c:v>45</c:v>
                </c:pt>
                <c:pt idx="7">
                  <c:v>50</c:v>
                </c:pt>
                <c:pt idx="8">
                  <c:v>17</c:v>
                </c:pt>
                <c:pt idx="9">
                  <c:v>31</c:v>
                </c:pt>
                <c:pt idx="10">
                  <c:v>36</c:v>
                </c:pt>
                <c:pt idx="11">
                  <c:v>32</c:v>
                </c:pt>
                <c:pt idx="12">
                  <c:v>48</c:v>
                </c:pt>
                <c:pt idx="13">
                  <c:v>38</c:v>
                </c:pt>
                <c:pt idx="14">
                  <c:v>43</c:v>
                </c:pt>
                <c:pt idx="15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99E-470F-AEA8-904272EC1E58}"/>
            </c:ext>
          </c:extLst>
        </c:ser>
        <c:ser>
          <c:idx val="5"/>
          <c:order val="5"/>
          <c:tx>
            <c:strRef>
              <c:f>Sheet2!$G$29:$G$30</c:f>
              <c:strCache>
                <c:ptCount val="1"/>
                <c:pt idx="0">
                  <c:v>heart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Sheet2!$A$31:$A$47</c:f>
              <c:strCache>
                <c:ptCount val="16"/>
                <c:pt idx="0">
                  <c:v>animals</c:v>
                </c:pt>
                <c:pt idx="1">
                  <c:v>cooking</c:v>
                </c:pt>
                <c:pt idx="2">
                  <c:v>culture</c:v>
                </c:pt>
                <c:pt idx="3">
                  <c:v>dogs</c:v>
                </c:pt>
                <c:pt idx="4">
                  <c:v>education</c:v>
                </c:pt>
                <c:pt idx="5">
                  <c:v>fitness</c:v>
                </c:pt>
                <c:pt idx="6">
                  <c:v>food</c:v>
                </c:pt>
                <c:pt idx="7">
                  <c:v>healthy eating</c:v>
                </c:pt>
                <c:pt idx="8">
                  <c:v>public speaking</c:v>
                </c:pt>
                <c:pt idx="9">
                  <c:v>science</c:v>
                </c:pt>
                <c:pt idx="10">
                  <c:v>soccer</c:v>
                </c:pt>
                <c:pt idx="11">
                  <c:v>studying</c:v>
                </c:pt>
                <c:pt idx="12">
                  <c:v>technology</c:v>
                </c:pt>
                <c:pt idx="13">
                  <c:v>tennis</c:v>
                </c:pt>
                <c:pt idx="14">
                  <c:v>travel</c:v>
                </c:pt>
                <c:pt idx="15">
                  <c:v>veganism</c:v>
                </c:pt>
              </c:strCache>
            </c:strRef>
          </c:cat>
          <c:val>
            <c:numRef>
              <c:f>Sheet2!$G$31:$G$47</c:f>
              <c:numCache>
                <c:formatCode>General</c:formatCode>
                <c:ptCount val="16"/>
                <c:pt idx="0">
                  <c:v>49</c:v>
                </c:pt>
                <c:pt idx="1">
                  <c:v>38</c:v>
                </c:pt>
                <c:pt idx="2">
                  <c:v>33</c:v>
                </c:pt>
                <c:pt idx="3">
                  <c:v>45</c:v>
                </c:pt>
                <c:pt idx="4">
                  <c:v>31</c:v>
                </c:pt>
                <c:pt idx="5">
                  <c:v>26</c:v>
                </c:pt>
                <c:pt idx="6">
                  <c:v>42</c:v>
                </c:pt>
                <c:pt idx="7">
                  <c:v>43</c:v>
                </c:pt>
                <c:pt idx="8">
                  <c:v>43</c:v>
                </c:pt>
                <c:pt idx="9">
                  <c:v>53</c:v>
                </c:pt>
                <c:pt idx="10">
                  <c:v>42</c:v>
                </c:pt>
                <c:pt idx="11">
                  <c:v>39</c:v>
                </c:pt>
                <c:pt idx="12">
                  <c:v>39</c:v>
                </c:pt>
                <c:pt idx="13">
                  <c:v>34</c:v>
                </c:pt>
                <c:pt idx="14">
                  <c:v>47</c:v>
                </c:pt>
                <c:pt idx="15">
                  <c:v>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99E-470F-AEA8-904272EC1E58}"/>
            </c:ext>
          </c:extLst>
        </c:ser>
        <c:ser>
          <c:idx val="6"/>
          <c:order val="6"/>
          <c:tx>
            <c:strRef>
              <c:f>Sheet2!$H$29:$H$30</c:f>
              <c:strCache>
                <c:ptCount val="1"/>
                <c:pt idx="0">
                  <c:v>indifferent</c:v>
                </c:pt>
              </c:strCache>
            </c:strRef>
          </c:tx>
          <c:spPr>
            <a:solidFill>
              <a:schemeClr val="accent6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Sheet2!$A$31:$A$47</c:f>
              <c:strCache>
                <c:ptCount val="16"/>
                <c:pt idx="0">
                  <c:v>animals</c:v>
                </c:pt>
                <c:pt idx="1">
                  <c:v>cooking</c:v>
                </c:pt>
                <c:pt idx="2">
                  <c:v>culture</c:v>
                </c:pt>
                <c:pt idx="3">
                  <c:v>dogs</c:v>
                </c:pt>
                <c:pt idx="4">
                  <c:v>education</c:v>
                </c:pt>
                <c:pt idx="5">
                  <c:v>fitness</c:v>
                </c:pt>
                <c:pt idx="6">
                  <c:v>food</c:v>
                </c:pt>
                <c:pt idx="7">
                  <c:v>healthy eating</c:v>
                </c:pt>
                <c:pt idx="8">
                  <c:v>public speaking</c:v>
                </c:pt>
                <c:pt idx="9">
                  <c:v>science</c:v>
                </c:pt>
                <c:pt idx="10">
                  <c:v>soccer</c:v>
                </c:pt>
                <c:pt idx="11">
                  <c:v>studying</c:v>
                </c:pt>
                <c:pt idx="12">
                  <c:v>technology</c:v>
                </c:pt>
                <c:pt idx="13">
                  <c:v>tennis</c:v>
                </c:pt>
                <c:pt idx="14">
                  <c:v>travel</c:v>
                </c:pt>
                <c:pt idx="15">
                  <c:v>veganism</c:v>
                </c:pt>
              </c:strCache>
            </c:strRef>
          </c:cat>
          <c:val>
            <c:numRef>
              <c:f>Sheet2!$H$31:$H$47</c:f>
              <c:numCache>
                <c:formatCode>General</c:formatCode>
                <c:ptCount val="16"/>
                <c:pt idx="0">
                  <c:v>39</c:v>
                </c:pt>
                <c:pt idx="1">
                  <c:v>33</c:v>
                </c:pt>
                <c:pt idx="2">
                  <c:v>49</c:v>
                </c:pt>
                <c:pt idx="3">
                  <c:v>31</c:v>
                </c:pt>
                <c:pt idx="4">
                  <c:v>41</c:v>
                </c:pt>
                <c:pt idx="5">
                  <c:v>34</c:v>
                </c:pt>
                <c:pt idx="6">
                  <c:v>42</c:v>
                </c:pt>
                <c:pt idx="7">
                  <c:v>41</c:v>
                </c:pt>
                <c:pt idx="8">
                  <c:v>33</c:v>
                </c:pt>
                <c:pt idx="9">
                  <c:v>54</c:v>
                </c:pt>
                <c:pt idx="10">
                  <c:v>39</c:v>
                </c:pt>
                <c:pt idx="11">
                  <c:v>28</c:v>
                </c:pt>
                <c:pt idx="12">
                  <c:v>34</c:v>
                </c:pt>
                <c:pt idx="13">
                  <c:v>35</c:v>
                </c:pt>
                <c:pt idx="14">
                  <c:v>39</c:v>
                </c:pt>
                <c:pt idx="15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99E-470F-AEA8-904272EC1E58}"/>
            </c:ext>
          </c:extLst>
        </c:ser>
        <c:ser>
          <c:idx val="7"/>
          <c:order val="7"/>
          <c:tx>
            <c:strRef>
              <c:f>Sheet2!$I$29:$I$30</c:f>
              <c:strCache>
                <c:ptCount val="1"/>
                <c:pt idx="0">
                  <c:v>interested</c:v>
                </c:pt>
              </c:strCache>
            </c:strRef>
          </c:tx>
          <c:spPr>
            <a:solidFill>
              <a:schemeClr val="accent5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Sheet2!$A$31:$A$47</c:f>
              <c:strCache>
                <c:ptCount val="16"/>
                <c:pt idx="0">
                  <c:v>animals</c:v>
                </c:pt>
                <c:pt idx="1">
                  <c:v>cooking</c:v>
                </c:pt>
                <c:pt idx="2">
                  <c:v>culture</c:v>
                </c:pt>
                <c:pt idx="3">
                  <c:v>dogs</c:v>
                </c:pt>
                <c:pt idx="4">
                  <c:v>education</c:v>
                </c:pt>
                <c:pt idx="5">
                  <c:v>fitness</c:v>
                </c:pt>
                <c:pt idx="6">
                  <c:v>food</c:v>
                </c:pt>
                <c:pt idx="7">
                  <c:v>healthy eating</c:v>
                </c:pt>
                <c:pt idx="8">
                  <c:v>public speaking</c:v>
                </c:pt>
                <c:pt idx="9">
                  <c:v>science</c:v>
                </c:pt>
                <c:pt idx="10">
                  <c:v>soccer</c:v>
                </c:pt>
                <c:pt idx="11">
                  <c:v>studying</c:v>
                </c:pt>
                <c:pt idx="12">
                  <c:v>technology</c:v>
                </c:pt>
                <c:pt idx="13">
                  <c:v>tennis</c:v>
                </c:pt>
                <c:pt idx="14">
                  <c:v>travel</c:v>
                </c:pt>
                <c:pt idx="15">
                  <c:v>veganism</c:v>
                </c:pt>
              </c:strCache>
            </c:strRef>
          </c:cat>
          <c:val>
            <c:numRef>
              <c:f>Sheet2!$I$31:$I$47</c:f>
              <c:numCache>
                <c:formatCode>General</c:formatCode>
                <c:ptCount val="16"/>
                <c:pt idx="0">
                  <c:v>42</c:v>
                </c:pt>
                <c:pt idx="1">
                  <c:v>45</c:v>
                </c:pt>
                <c:pt idx="2">
                  <c:v>47</c:v>
                </c:pt>
                <c:pt idx="3">
                  <c:v>36</c:v>
                </c:pt>
                <c:pt idx="4">
                  <c:v>32</c:v>
                </c:pt>
                <c:pt idx="5">
                  <c:v>27</c:v>
                </c:pt>
                <c:pt idx="6">
                  <c:v>40</c:v>
                </c:pt>
                <c:pt idx="7">
                  <c:v>48</c:v>
                </c:pt>
                <c:pt idx="8">
                  <c:v>29</c:v>
                </c:pt>
                <c:pt idx="9">
                  <c:v>39</c:v>
                </c:pt>
                <c:pt idx="10">
                  <c:v>32</c:v>
                </c:pt>
                <c:pt idx="11">
                  <c:v>41</c:v>
                </c:pt>
                <c:pt idx="12">
                  <c:v>52</c:v>
                </c:pt>
                <c:pt idx="13">
                  <c:v>35</c:v>
                </c:pt>
                <c:pt idx="14">
                  <c:v>38</c:v>
                </c:pt>
                <c:pt idx="15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E99E-470F-AEA8-904272EC1E58}"/>
            </c:ext>
          </c:extLst>
        </c:ser>
        <c:ser>
          <c:idx val="8"/>
          <c:order val="8"/>
          <c:tx>
            <c:strRef>
              <c:f>Sheet2!$J$29:$J$30</c:f>
              <c:strCache>
                <c:ptCount val="1"/>
                <c:pt idx="0">
                  <c:v>intrigued</c:v>
                </c:pt>
              </c:strCache>
            </c:strRef>
          </c:tx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Sheet2!$A$31:$A$47</c:f>
              <c:strCache>
                <c:ptCount val="16"/>
                <c:pt idx="0">
                  <c:v>animals</c:v>
                </c:pt>
                <c:pt idx="1">
                  <c:v>cooking</c:v>
                </c:pt>
                <c:pt idx="2">
                  <c:v>culture</c:v>
                </c:pt>
                <c:pt idx="3">
                  <c:v>dogs</c:v>
                </c:pt>
                <c:pt idx="4">
                  <c:v>education</c:v>
                </c:pt>
                <c:pt idx="5">
                  <c:v>fitness</c:v>
                </c:pt>
                <c:pt idx="6">
                  <c:v>food</c:v>
                </c:pt>
                <c:pt idx="7">
                  <c:v>healthy eating</c:v>
                </c:pt>
                <c:pt idx="8">
                  <c:v>public speaking</c:v>
                </c:pt>
                <c:pt idx="9">
                  <c:v>science</c:v>
                </c:pt>
                <c:pt idx="10">
                  <c:v>soccer</c:v>
                </c:pt>
                <c:pt idx="11">
                  <c:v>studying</c:v>
                </c:pt>
                <c:pt idx="12">
                  <c:v>technology</c:v>
                </c:pt>
                <c:pt idx="13">
                  <c:v>tennis</c:v>
                </c:pt>
                <c:pt idx="14">
                  <c:v>travel</c:v>
                </c:pt>
                <c:pt idx="15">
                  <c:v>veganism</c:v>
                </c:pt>
              </c:strCache>
            </c:strRef>
          </c:cat>
          <c:val>
            <c:numRef>
              <c:f>Sheet2!$J$31:$J$47</c:f>
              <c:numCache>
                <c:formatCode>General</c:formatCode>
                <c:ptCount val="16"/>
                <c:pt idx="0">
                  <c:v>43</c:v>
                </c:pt>
                <c:pt idx="1">
                  <c:v>41</c:v>
                </c:pt>
                <c:pt idx="2">
                  <c:v>35</c:v>
                </c:pt>
                <c:pt idx="3">
                  <c:v>24</c:v>
                </c:pt>
                <c:pt idx="4">
                  <c:v>36</c:v>
                </c:pt>
                <c:pt idx="5">
                  <c:v>31</c:v>
                </c:pt>
                <c:pt idx="6">
                  <c:v>41</c:v>
                </c:pt>
                <c:pt idx="7">
                  <c:v>46</c:v>
                </c:pt>
                <c:pt idx="8">
                  <c:v>33</c:v>
                </c:pt>
                <c:pt idx="9">
                  <c:v>40</c:v>
                </c:pt>
                <c:pt idx="10">
                  <c:v>36</c:v>
                </c:pt>
                <c:pt idx="11">
                  <c:v>31</c:v>
                </c:pt>
                <c:pt idx="12">
                  <c:v>34</c:v>
                </c:pt>
                <c:pt idx="13">
                  <c:v>34</c:v>
                </c:pt>
                <c:pt idx="14">
                  <c:v>40</c:v>
                </c:pt>
                <c:pt idx="15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99E-470F-AEA8-904272EC1E58}"/>
            </c:ext>
          </c:extLst>
        </c:ser>
        <c:ser>
          <c:idx val="9"/>
          <c:order val="9"/>
          <c:tx>
            <c:strRef>
              <c:f>Sheet2!$K$29:$K$30</c:f>
              <c:strCache>
                <c:ptCount val="1"/>
                <c:pt idx="0">
                  <c:v>like</c:v>
                </c:pt>
              </c:strCache>
            </c:strRef>
          </c:tx>
          <c:spPr>
            <a:solidFill>
              <a:schemeClr val="accent6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Sheet2!$A$31:$A$47</c:f>
              <c:strCache>
                <c:ptCount val="16"/>
                <c:pt idx="0">
                  <c:v>animals</c:v>
                </c:pt>
                <c:pt idx="1">
                  <c:v>cooking</c:v>
                </c:pt>
                <c:pt idx="2">
                  <c:v>culture</c:v>
                </c:pt>
                <c:pt idx="3">
                  <c:v>dogs</c:v>
                </c:pt>
                <c:pt idx="4">
                  <c:v>education</c:v>
                </c:pt>
                <c:pt idx="5">
                  <c:v>fitness</c:v>
                </c:pt>
                <c:pt idx="6">
                  <c:v>food</c:v>
                </c:pt>
                <c:pt idx="7">
                  <c:v>healthy eating</c:v>
                </c:pt>
                <c:pt idx="8">
                  <c:v>public speaking</c:v>
                </c:pt>
                <c:pt idx="9">
                  <c:v>science</c:v>
                </c:pt>
                <c:pt idx="10">
                  <c:v>soccer</c:v>
                </c:pt>
                <c:pt idx="11">
                  <c:v>studying</c:v>
                </c:pt>
                <c:pt idx="12">
                  <c:v>technology</c:v>
                </c:pt>
                <c:pt idx="13">
                  <c:v>tennis</c:v>
                </c:pt>
                <c:pt idx="14">
                  <c:v>travel</c:v>
                </c:pt>
                <c:pt idx="15">
                  <c:v>veganism</c:v>
                </c:pt>
              </c:strCache>
            </c:strRef>
          </c:cat>
          <c:val>
            <c:numRef>
              <c:f>Sheet2!$K$31:$K$47</c:f>
              <c:numCache>
                <c:formatCode>General</c:formatCode>
                <c:ptCount val="16"/>
                <c:pt idx="0">
                  <c:v>34</c:v>
                </c:pt>
                <c:pt idx="1">
                  <c:v>40</c:v>
                </c:pt>
                <c:pt idx="2">
                  <c:v>38</c:v>
                </c:pt>
                <c:pt idx="3">
                  <c:v>36</c:v>
                </c:pt>
                <c:pt idx="4">
                  <c:v>38</c:v>
                </c:pt>
                <c:pt idx="5">
                  <c:v>35</c:v>
                </c:pt>
                <c:pt idx="6">
                  <c:v>46</c:v>
                </c:pt>
                <c:pt idx="7">
                  <c:v>39</c:v>
                </c:pt>
                <c:pt idx="8">
                  <c:v>34</c:v>
                </c:pt>
                <c:pt idx="9">
                  <c:v>54</c:v>
                </c:pt>
                <c:pt idx="10">
                  <c:v>36</c:v>
                </c:pt>
                <c:pt idx="11">
                  <c:v>39</c:v>
                </c:pt>
                <c:pt idx="12">
                  <c:v>39</c:v>
                </c:pt>
                <c:pt idx="13">
                  <c:v>28</c:v>
                </c:pt>
                <c:pt idx="14">
                  <c:v>41</c:v>
                </c:pt>
                <c:pt idx="15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E99E-470F-AEA8-904272EC1E58}"/>
            </c:ext>
          </c:extLst>
        </c:ser>
        <c:ser>
          <c:idx val="10"/>
          <c:order val="10"/>
          <c:tx>
            <c:strRef>
              <c:f>Sheet2!$L$29:$L$30</c:f>
              <c:strCache>
                <c:ptCount val="1"/>
                <c:pt idx="0">
                  <c:v>love</c:v>
                </c:pt>
              </c:strCache>
            </c:strRef>
          </c:tx>
          <c:spPr>
            <a:solidFill>
              <a:schemeClr val="accent5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Sheet2!$A$31:$A$47</c:f>
              <c:strCache>
                <c:ptCount val="16"/>
                <c:pt idx="0">
                  <c:v>animals</c:v>
                </c:pt>
                <c:pt idx="1">
                  <c:v>cooking</c:v>
                </c:pt>
                <c:pt idx="2">
                  <c:v>culture</c:v>
                </c:pt>
                <c:pt idx="3">
                  <c:v>dogs</c:v>
                </c:pt>
                <c:pt idx="4">
                  <c:v>education</c:v>
                </c:pt>
                <c:pt idx="5">
                  <c:v>fitness</c:v>
                </c:pt>
                <c:pt idx="6">
                  <c:v>food</c:v>
                </c:pt>
                <c:pt idx="7">
                  <c:v>healthy eating</c:v>
                </c:pt>
                <c:pt idx="8">
                  <c:v>public speaking</c:v>
                </c:pt>
                <c:pt idx="9">
                  <c:v>science</c:v>
                </c:pt>
                <c:pt idx="10">
                  <c:v>soccer</c:v>
                </c:pt>
                <c:pt idx="11">
                  <c:v>studying</c:v>
                </c:pt>
                <c:pt idx="12">
                  <c:v>technology</c:v>
                </c:pt>
                <c:pt idx="13">
                  <c:v>tennis</c:v>
                </c:pt>
                <c:pt idx="14">
                  <c:v>travel</c:v>
                </c:pt>
                <c:pt idx="15">
                  <c:v>veganism</c:v>
                </c:pt>
              </c:strCache>
            </c:strRef>
          </c:cat>
          <c:val>
            <c:numRef>
              <c:f>Sheet2!$L$31:$L$47</c:f>
              <c:numCache>
                <c:formatCode>General</c:formatCode>
                <c:ptCount val="16"/>
                <c:pt idx="0">
                  <c:v>41</c:v>
                </c:pt>
                <c:pt idx="1">
                  <c:v>31</c:v>
                </c:pt>
                <c:pt idx="2">
                  <c:v>41</c:v>
                </c:pt>
                <c:pt idx="3">
                  <c:v>34</c:v>
                </c:pt>
                <c:pt idx="4">
                  <c:v>39</c:v>
                </c:pt>
                <c:pt idx="5">
                  <c:v>36</c:v>
                </c:pt>
                <c:pt idx="6">
                  <c:v>54</c:v>
                </c:pt>
                <c:pt idx="7">
                  <c:v>38</c:v>
                </c:pt>
                <c:pt idx="8">
                  <c:v>35</c:v>
                </c:pt>
                <c:pt idx="9">
                  <c:v>41</c:v>
                </c:pt>
                <c:pt idx="10">
                  <c:v>34</c:v>
                </c:pt>
                <c:pt idx="11">
                  <c:v>31</c:v>
                </c:pt>
                <c:pt idx="12">
                  <c:v>37</c:v>
                </c:pt>
                <c:pt idx="13">
                  <c:v>24</c:v>
                </c:pt>
                <c:pt idx="14">
                  <c:v>42</c:v>
                </c:pt>
                <c:pt idx="15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99E-470F-AEA8-904272EC1E58}"/>
            </c:ext>
          </c:extLst>
        </c:ser>
        <c:ser>
          <c:idx val="11"/>
          <c:order val="11"/>
          <c:tx>
            <c:strRef>
              <c:f>Sheet2!$M$29:$M$30</c:f>
              <c:strCache>
                <c:ptCount val="1"/>
                <c:pt idx="0">
                  <c:v>peeking</c:v>
                </c:pt>
              </c:strCache>
            </c:strRef>
          </c:tx>
          <c:spPr>
            <a:solidFill>
              <a:schemeClr val="accent4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Sheet2!$A$31:$A$47</c:f>
              <c:strCache>
                <c:ptCount val="16"/>
                <c:pt idx="0">
                  <c:v>animals</c:v>
                </c:pt>
                <c:pt idx="1">
                  <c:v>cooking</c:v>
                </c:pt>
                <c:pt idx="2">
                  <c:v>culture</c:v>
                </c:pt>
                <c:pt idx="3">
                  <c:v>dogs</c:v>
                </c:pt>
                <c:pt idx="4">
                  <c:v>education</c:v>
                </c:pt>
                <c:pt idx="5">
                  <c:v>fitness</c:v>
                </c:pt>
                <c:pt idx="6">
                  <c:v>food</c:v>
                </c:pt>
                <c:pt idx="7">
                  <c:v>healthy eating</c:v>
                </c:pt>
                <c:pt idx="8">
                  <c:v>public speaking</c:v>
                </c:pt>
                <c:pt idx="9">
                  <c:v>science</c:v>
                </c:pt>
                <c:pt idx="10">
                  <c:v>soccer</c:v>
                </c:pt>
                <c:pt idx="11">
                  <c:v>studying</c:v>
                </c:pt>
                <c:pt idx="12">
                  <c:v>technology</c:v>
                </c:pt>
                <c:pt idx="13">
                  <c:v>tennis</c:v>
                </c:pt>
                <c:pt idx="14">
                  <c:v>travel</c:v>
                </c:pt>
                <c:pt idx="15">
                  <c:v>veganism</c:v>
                </c:pt>
              </c:strCache>
            </c:strRef>
          </c:cat>
          <c:val>
            <c:numRef>
              <c:f>Sheet2!$M$31:$M$47</c:f>
              <c:numCache>
                <c:formatCode>General</c:formatCode>
                <c:ptCount val="16"/>
                <c:pt idx="0">
                  <c:v>44</c:v>
                </c:pt>
                <c:pt idx="1">
                  <c:v>42</c:v>
                </c:pt>
                <c:pt idx="2">
                  <c:v>38</c:v>
                </c:pt>
                <c:pt idx="3">
                  <c:v>33</c:v>
                </c:pt>
                <c:pt idx="4">
                  <c:v>36</c:v>
                </c:pt>
                <c:pt idx="5">
                  <c:v>31</c:v>
                </c:pt>
                <c:pt idx="6">
                  <c:v>45</c:v>
                </c:pt>
                <c:pt idx="7">
                  <c:v>48</c:v>
                </c:pt>
                <c:pt idx="8">
                  <c:v>24</c:v>
                </c:pt>
                <c:pt idx="9">
                  <c:v>45</c:v>
                </c:pt>
                <c:pt idx="10">
                  <c:v>29</c:v>
                </c:pt>
                <c:pt idx="11">
                  <c:v>38</c:v>
                </c:pt>
                <c:pt idx="12">
                  <c:v>54</c:v>
                </c:pt>
                <c:pt idx="13">
                  <c:v>24</c:v>
                </c:pt>
                <c:pt idx="14">
                  <c:v>44</c:v>
                </c:pt>
                <c:pt idx="15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E99E-470F-AEA8-904272EC1E58}"/>
            </c:ext>
          </c:extLst>
        </c:ser>
        <c:ser>
          <c:idx val="12"/>
          <c:order val="12"/>
          <c:tx>
            <c:strRef>
              <c:f>Sheet2!$N$29:$N$30</c:f>
              <c:strCache>
                <c:ptCount val="1"/>
                <c:pt idx="0">
                  <c:v>scared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Sheet2!$A$31:$A$47</c:f>
              <c:strCache>
                <c:ptCount val="16"/>
                <c:pt idx="0">
                  <c:v>animals</c:v>
                </c:pt>
                <c:pt idx="1">
                  <c:v>cooking</c:v>
                </c:pt>
                <c:pt idx="2">
                  <c:v>culture</c:v>
                </c:pt>
                <c:pt idx="3">
                  <c:v>dogs</c:v>
                </c:pt>
                <c:pt idx="4">
                  <c:v>education</c:v>
                </c:pt>
                <c:pt idx="5">
                  <c:v>fitness</c:v>
                </c:pt>
                <c:pt idx="6">
                  <c:v>food</c:v>
                </c:pt>
                <c:pt idx="7">
                  <c:v>healthy eating</c:v>
                </c:pt>
                <c:pt idx="8">
                  <c:v>public speaking</c:v>
                </c:pt>
                <c:pt idx="9">
                  <c:v>science</c:v>
                </c:pt>
                <c:pt idx="10">
                  <c:v>soccer</c:v>
                </c:pt>
                <c:pt idx="11">
                  <c:v>studying</c:v>
                </c:pt>
                <c:pt idx="12">
                  <c:v>technology</c:v>
                </c:pt>
                <c:pt idx="13">
                  <c:v>tennis</c:v>
                </c:pt>
                <c:pt idx="14">
                  <c:v>travel</c:v>
                </c:pt>
                <c:pt idx="15">
                  <c:v>veganism</c:v>
                </c:pt>
              </c:strCache>
            </c:strRef>
          </c:cat>
          <c:val>
            <c:numRef>
              <c:f>Sheet2!$N$31:$N$47</c:f>
              <c:numCache>
                <c:formatCode>General</c:formatCode>
                <c:ptCount val="16"/>
                <c:pt idx="0">
                  <c:v>50</c:v>
                </c:pt>
                <c:pt idx="1">
                  <c:v>49</c:v>
                </c:pt>
                <c:pt idx="2">
                  <c:v>32</c:v>
                </c:pt>
                <c:pt idx="3">
                  <c:v>40</c:v>
                </c:pt>
                <c:pt idx="4">
                  <c:v>24</c:v>
                </c:pt>
                <c:pt idx="5">
                  <c:v>36</c:v>
                </c:pt>
                <c:pt idx="6">
                  <c:v>33</c:v>
                </c:pt>
                <c:pt idx="7">
                  <c:v>49</c:v>
                </c:pt>
                <c:pt idx="8">
                  <c:v>35</c:v>
                </c:pt>
                <c:pt idx="9">
                  <c:v>39</c:v>
                </c:pt>
                <c:pt idx="10">
                  <c:v>37</c:v>
                </c:pt>
                <c:pt idx="11">
                  <c:v>33</c:v>
                </c:pt>
                <c:pt idx="12">
                  <c:v>33</c:v>
                </c:pt>
                <c:pt idx="13">
                  <c:v>36</c:v>
                </c:pt>
                <c:pt idx="14">
                  <c:v>52</c:v>
                </c:pt>
                <c:pt idx="15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E99E-470F-AEA8-904272EC1E58}"/>
            </c:ext>
          </c:extLst>
        </c:ser>
        <c:ser>
          <c:idx val="13"/>
          <c:order val="13"/>
          <c:tx>
            <c:strRef>
              <c:f>Sheet2!$O$29:$O$30</c:f>
              <c:strCache>
                <c:ptCount val="1"/>
                <c:pt idx="0">
                  <c:v>super love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Sheet2!$A$31:$A$47</c:f>
              <c:strCache>
                <c:ptCount val="16"/>
                <c:pt idx="0">
                  <c:v>animals</c:v>
                </c:pt>
                <c:pt idx="1">
                  <c:v>cooking</c:v>
                </c:pt>
                <c:pt idx="2">
                  <c:v>culture</c:v>
                </c:pt>
                <c:pt idx="3">
                  <c:v>dogs</c:v>
                </c:pt>
                <c:pt idx="4">
                  <c:v>education</c:v>
                </c:pt>
                <c:pt idx="5">
                  <c:v>fitness</c:v>
                </c:pt>
                <c:pt idx="6">
                  <c:v>food</c:v>
                </c:pt>
                <c:pt idx="7">
                  <c:v>healthy eating</c:v>
                </c:pt>
                <c:pt idx="8">
                  <c:v>public speaking</c:v>
                </c:pt>
                <c:pt idx="9">
                  <c:v>science</c:v>
                </c:pt>
                <c:pt idx="10">
                  <c:v>soccer</c:v>
                </c:pt>
                <c:pt idx="11">
                  <c:v>studying</c:v>
                </c:pt>
                <c:pt idx="12">
                  <c:v>technology</c:v>
                </c:pt>
                <c:pt idx="13">
                  <c:v>tennis</c:v>
                </c:pt>
                <c:pt idx="14">
                  <c:v>travel</c:v>
                </c:pt>
                <c:pt idx="15">
                  <c:v>veganism</c:v>
                </c:pt>
              </c:strCache>
            </c:strRef>
          </c:cat>
          <c:val>
            <c:numRef>
              <c:f>Sheet2!$O$31:$O$47</c:f>
              <c:numCache>
                <c:formatCode>General</c:formatCode>
                <c:ptCount val="16"/>
                <c:pt idx="0">
                  <c:v>50</c:v>
                </c:pt>
                <c:pt idx="1">
                  <c:v>48</c:v>
                </c:pt>
                <c:pt idx="2">
                  <c:v>34</c:v>
                </c:pt>
                <c:pt idx="3">
                  <c:v>27</c:v>
                </c:pt>
                <c:pt idx="4">
                  <c:v>38</c:v>
                </c:pt>
                <c:pt idx="5">
                  <c:v>42</c:v>
                </c:pt>
                <c:pt idx="6">
                  <c:v>41</c:v>
                </c:pt>
                <c:pt idx="7">
                  <c:v>47</c:v>
                </c:pt>
                <c:pt idx="8">
                  <c:v>24</c:v>
                </c:pt>
                <c:pt idx="9">
                  <c:v>44</c:v>
                </c:pt>
                <c:pt idx="10">
                  <c:v>44</c:v>
                </c:pt>
                <c:pt idx="11">
                  <c:v>42</c:v>
                </c:pt>
                <c:pt idx="12">
                  <c:v>40</c:v>
                </c:pt>
                <c:pt idx="13">
                  <c:v>18</c:v>
                </c:pt>
                <c:pt idx="14">
                  <c:v>34</c:v>
                </c:pt>
                <c:pt idx="15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E99E-470F-AEA8-904272EC1E58}"/>
            </c:ext>
          </c:extLst>
        </c:ser>
        <c:ser>
          <c:idx val="14"/>
          <c:order val="14"/>
          <c:tx>
            <c:strRef>
              <c:f>Sheet2!$P$29:$P$30</c:f>
              <c:strCache>
                <c:ptCount val="1"/>
                <c:pt idx="0">
                  <c:v>want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Sheet2!$A$31:$A$47</c:f>
              <c:strCache>
                <c:ptCount val="16"/>
                <c:pt idx="0">
                  <c:v>animals</c:v>
                </c:pt>
                <c:pt idx="1">
                  <c:v>cooking</c:v>
                </c:pt>
                <c:pt idx="2">
                  <c:v>culture</c:v>
                </c:pt>
                <c:pt idx="3">
                  <c:v>dogs</c:v>
                </c:pt>
                <c:pt idx="4">
                  <c:v>education</c:v>
                </c:pt>
                <c:pt idx="5">
                  <c:v>fitness</c:v>
                </c:pt>
                <c:pt idx="6">
                  <c:v>food</c:v>
                </c:pt>
                <c:pt idx="7">
                  <c:v>healthy eating</c:v>
                </c:pt>
                <c:pt idx="8">
                  <c:v>public speaking</c:v>
                </c:pt>
                <c:pt idx="9">
                  <c:v>science</c:v>
                </c:pt>
                <c:pt idx="10">
                  <c:v>soccer</c:v>
                </c:pt>
                <c:pt idx="11">
                  <c:v>studying</c:v>
                </c:pt>
                <c:pt idx="12">
                  <c:v>technology</c:v>
                </c:pt>
                <c:pt idx="13">
                  <c:v>tennis</c:v>
                </c:pt>
                <c:pt idx="14">
                  <c:v>travel</c:v>
                </c:pt>
                <c:pt idx="15">
                  <c:v>veganism</c:v>
                </c:pt>
              </c:strCache>
            </c:strRef>
          </c:cat>
          <c:val>
            <c:numRef>
              <c:f>Sheet2!$P$31:$P$47</c:f>
              <c:numCache>
                <c:formatCode>General</c:formatCode>
                <c:ptCount val="16"/>
                <c:pt idx="0">
                  <c:v>47</c:v>
                </c:pt>
                <c:pt idx="1">
                  <c:v>38</c:v>
                </c:pt>
                <c:pt idx="2">
                  <c:v>56</c:v>
                </c:pt>
                <c:pt idx="3">
                  <c:v>41</c:v>
                </c:pt>
                <c:pt idx="4">
                  <c:v>26</c:v>
                </c:pt>
                <c:pt idx="5">
                  <c:v>28</c:v>
                </c:pt>
                <c:pt idx="6">
                  <c:v>35</c:v>
                </c:pt>
                <c:pt idx="7">
                  <c:v>47</c:v>
                </c:pt>
                <c:pt idx="8">
                  <c:v>34</c:v>
                </c:pt>
                <c:pt idx="9">
                  <c:v>45</c:v>
                </c:pt>
                <c:pt idx="10">
                  <c:v>34</c:v>
                </c:pt>
                <c:pt idx="11">
                  <c:v>22</c:v>
                </c:pt>
                <c:pt idx="12">
                  <c:v>32</c:v>
                </c:pt>
                <c:pt idx="13">
                  <c:v>28</c:v>
                </c:pt>
                <c:pt idx="14">
                  <c:v>43</c:v>
                </c:pt>
                <c:pt idx="15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E99E-470F-AEA8-904272EC1E58}"/>
            </c:ext>
          </c:extLst>
        </c:ser>
        <c:ser>
          <c:idx val="15"/>
          <c:order val="15"/>
          <c:tx>
            <c:strRef>
              <c:f>Sheet2!$Q$29:$Q$30</c:f>
              <c:strCache>
                <c:ptCount val="1"/>
                <c:pt idx="0">
                  <c:v>worried</c:v>
                </c:pt>
              </c:strCache>
            </c:strRef>
          </c:tx>
          <c:spPr>
            <a:solidFill>
              <a:schemeClr val="accent6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Sheet2!$A$31:$A$47</c:f>
              <c:strCache>
                <c:ptCount val="16"/>
                <c:pt idx="0">
                  <c:v>animals</c:v>
                </c:pt>
                <c:pt idx="1">
                  <c:v>cooking</c:v>
                </c:pt>
                <c:pt idx="2">
                  <c:v>culture</c:v>
                </c:pt>
                <c:pt idx="3">
                  <c:v>dogs</c:v>
                </c:pt>
                <c:pt idx="4">
                  <c:v>education</c:v>
                </c:pt>
                <c:pt idx="5">
                  <c:v>fitness</c:v>
                </c:pt>
                <c:pt idx="6">
                  <c:v>food</c:v>
                </c:pt>
                <c:pt idx="7">
                  <c:v>healthy eating</c:v>
                </c:pt>
                <c:pt idx="8">
                  <c:v>public speaking</c:v>
                </c:pt>
                <c:pt idx="9">
                  <c:v>science</c:v>
                </c:pt>
                <c:pt idx="10">
                  <c:v>soccer</c:v>
                </c:pt>
                <c:pt idx="11">
                  <c:v>studying</c:v>
                </c:pt>
                <c:pt idx="12">
                  <c:v>technology</c:v>
                </c:pt>
                <c:pt idx="13">
                  <c:v>tennis</c:v>
                </c:pt>
                <c:pt idx="14">
                  <c:v>travel</c:v>
                </c:pt>
                <c:pt idx="15">
                  <c:v>veganism</c:v>
                </c:pt>
              </c:strCache>
            </c:strRef>
          </c:cat>
          <c:val>
            <c:numRef>
              <c:f>Sheet2!$Q$31:$Q$47</c:f>
              <c:numCache>
                <c:formatCode>General</c:formatCode>
                <c:ptCount val="16"/>
                <c:pt idx="0">
                  <c:v>45</c:v>
                </c:pt>
                <c:pt idx="1">
                  <c:v>37</c:v>
                </c:pt>
                <c:pt idx="2">
                  <c:v>35</c:v>
                </c:pt>
                <c:pt idx="3">
                  <c:v>17</c:v>
                </c:pt>
                <c:pt idx="4">
                  <c:v>38</c:v>
                </c:pt>
                <c:pt idx="5">
                  <c:v>30</c:v>
                </c:pt>
                <c:pt idx="6">
                  <c:v>42</c:v>
                </c:pt>
                <c:pt idx="7">
                  <c:v>38</c:v>
                </c:pt>
                <c:pt idx="8">
                  <c:v>30</c:v>
                </c:pt>
                <c:pt idx="9">
                  <c:v>51</c:v>
                </c:pt>
                <c:pt idx="10">
                  <c:v>29</c:v>
                </c:pt>
                <c:pt idx="11">
                  <c:v>38</c:v>
                </c:pt>
                <c:pt idx="12">
                  <c:v>43</c:v>
                </c:pt>
                <c:pt idx="13">
                  <c:v>42</c:v>
                </c:pt>
                <c:pt idx="14">
                  <c:v>37</c:v>
                </c:pt>
                <c:pt idx="15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E99E-470F-AEA8-904272EC1E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97347824"/>
        <c:axId val="1297348304"/>
      </c:barChart>
      <c:catAx>
        <c:axId val="12973478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7348304"/>
        <c:crosses val="autoZero"/>
        <c:auto val="1"/>
        <c:lblAlgn val="ctr"/>
        <c:lblOffset val="100"/>
        <c:noMultiLvlLbl val="0"/>
      </c:catAx>
      <c:valAx>
        <c:axId val="1297348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7347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021634051849583"/>
          <c:y val="8.9449068774572163E-2"/>
          <c:w val="0.12497126457107285"/>
          <c:h val="0.9101774209042288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[Task 3_Final Content Data set.csv]Sheet2!PivotTable6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b="1"/>
              <a:t>Month</a:t>
            </a:r>
            <a:r>
              <a:rPr lang="en-US" sz="2800" b="1" baseline="0"/>
              <a:t> Wise Post</a:t>
            </a:r>
            <a:endParaRPr lang="en-US" sz="28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Sheet2!$B$53:$B$54</c:f>
              <c:strCache>
                <c:ptCount val="1"/>
                <c:pt idx="0">
                  <c:v>audio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Sheet2!$A$55:$A$67</c:f>
              <c:strCach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strCache>
            </c:strRef>
          </c:cat>
          <c:val>
            <c:numRef>
              <c:f>Sheet2!$B$55:$B$67</c:f>
              <c:numCache>
                <c:formatCode>General</c:formatCode>
                <c:ptCount val="12"/>
                <c:pt idx="0">
                  <c:v>200</c:v>
                </c:pt>
                <c:pt idx="1">
                  <c:v>166</c:v>
                </c:pt>
                <c:pt idx="2">
                  <c:v>175</c:v>
                </c:pt>
                <c:pt idx="3">
                  <c:v>173</c:v>
                </c:pt>
                <c:pt idx="4">
                  <c:v>161</c:v>
                </c:pt>
                <c:pt idx="5">
                  <c:v>221</c:v>
                </c:pt>
                <c:pt idx="6">
                  <c:v>192</c:v>
                </c:pt>
                <c:pt idx="7">
                  <c:v>193</c:v>
                </c:pt>
                <c:pt idx="8">
                  <c:v>196</c:v>
                </c:pt>
                <c:pt idx="9">
                  <c:v>174</c:v>
                </c:pt>
                <c:pt idx="10">
                  <c:v>176</c:v>
                </c:pt>
                <c:pt idx="11">
                  <c:v>177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F4-484B-B10B-C3ABBD71778D}"/>
            </c:ext>
          </c:extLst>
        </c:ser>
        <c:ser>
          <c:idx val="1"/>
          <c:order val="1"/>
          <c:tx>
            <c:strRef>
              <c:f>Sheet2!$C$53:$C$54</c:f>
              <c:strCache>
                <c:ptCount val="1"/>
                <c:pt idx="0">
                  <c:v>GIF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Sheet2!$A$55:$A$67</c:f>
              <c:strCach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strCache>
            </c:strRef>
          </c:cat>
          <c:val>
            <c:numRef>
              <c:f>Sheet2!$C$55:$C$67</c:f>
              <c:numCache>
                <c:formatCode>General</c:formatCode>
                <c:ptCount val="12"/>
                <c:pt idx="0">
                  <c:v>189</c:v>
                </c:pt>
                <c:pt idx="1">
                  <c:v>216</c:v>
                </c:pt>
                <c:pt idx="2">
                  <c:v>223</c:v>
                </c:pt>
                <c:pt idx="3">
                  <c:v>200</c:v>
                </c:pt>
                <c:pt idx="4">
                  <c:v>202</c:v>
                </c:pt>
                <c:pt idx="5">
                  <c:v>194</c:v>
                </c:pt>
                <c:pt idx="6">
                  <c:v>198</c:v>
                </c:pt>
                <c:pt idx="7">
                  <c:v>191</c:v>
                </c:pt>
                <c:pt idx="8">
                  <c:v>183</c:v>
                </c:pt>
                <c:pt idx="9">
                  <c:v>211</c:v>
                </c:pt>
                <c:pt idx="10">
                  <c:v>228</c:v>
                </c:pt>
                <c:pt idx="11">
                  <c:v>189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0F4-484B-B10B-C3ABBD71778D}"/>
            </c:ext>
          </c:extLst>
        </c:ser>
        <c:ser>
          <c:idx val="2"/>
          <c:order val="2"/>
          <c:tx>
            <c:strRef>
              <c:f>Sheet2!$D$53:$D$54</c:f>
              <c:strCache>
                <c:ptCount val="1"/>
                <c:pt idx="0">
                  <c:v>photo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Sheet2!$A$55:$A$67</c:f>
              <c:strCach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strCache>
            </c:strRef>
          </c:cat>
          <c:val>
            <c:numRef>
              <c:f>Sheet2!$D$55:$D$67</c:f>
              <c:numCache>
                <c:formatCode>General</c:formatCode>
                <c:ptCount val="12"/>
                <c:pt idx="0">
                  <c:v>232</c:v>
                </c:pt>
                <c:pt idx="1">
                  <c:v>203</c:v>
                </c:pt>
                <c:pt idx="2">
                  <c:v>199</c:v>
                </c:pt>
                <c:pt idx="3">
                  <c:v>234</c:v>
                </c:pt>
                <c:pt idx="4">
                  <c:v>230</c:v>
                </c:pt>
                <c:pt idx="5">
                  <c:v>202</c:v>
                </c:pt>
                <c:pt idx="6">
                  <c:v>222</c:v>
                </c:pt>
                <c:pt idx="7">
                  <c:v>180</c:v>
                </c:pt>
                <c:pt idx="8">
                  <c:v>207</c:v>
                </c:pt>
                <c:pt idx="9">
                  <c:v>202</c:v>
                </c:pt>
                <c:pt idx="10">
                  <c:v>222</c:v>
                </c:pt>
                <c:pt idx="11">
                  <c:v>263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0F4-484B-B10B-C3ABBD71778D}"/>
            </c:ext>
          </c:extLst>
        </c:ser>
        <c:ser>
          <c:idx val="3"/>
          <c:order val="3"/>
          <c:tx>
            <c:strRef>
              <c:f>Sheet2!$E$53:$E$54</c:f>
              <c:strCache>
                <c:ptCount val="1"/>
                <c:pt idx="0">
                  <c:v>video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Sheet2!$A$55:$A$67</c:f>
              <c:strCach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strCache>
            </c:strRef>
          </c:cat>
          <c:val>
            <c:numRef>
              <c:f>Sheet2!$E$55:$E$67</c:f>
              <c:numCache>
                <c:formatCode>General</c:formatCode>
                <c:ptCount val="12"/>
                <c:pt idx="0">
                  <c:v>236</c:v>
                </c:pt>
                <c:pt idx="1">
                  <c:v>201</c:v>
                </c:pt>
                <c:pt idx="2">
                  <c:v>184</c:v>
                </c:pt>
                <c:pt idx="3">
                  <c:v>200</c:v>
                </c:pt>
                <c:pt idx="4">
                  <c:v>202</c:v>
                </c:pt>
                <c:pt idx="5">
                  <c:v>211</c:v>
                </c:pt>
                <c:pt idx="6">
                  <c:v>210</c:v>
                </c:pt>
                <c:pt idx="7">
                  <c:v>199</c:v>
                </c:pt>
                <c:pt idx="8">
                  <c:v>197</c:v>
                </c:pt>
                <c:pt idx="9">
                  <c:v>211</c:v>
                </c:pt>
                <c:pt idx="10">
                  <c:v>229</c:v>
                </c:pt>
                <c:pt idx="11">
                  <c:v>182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0F4-484B-B10B-C3ABBD7177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60069008"/>
        <c:axId val="1997008304"/>
      </c:barChart>
      <c:catAx>
        <c:axId val="1260069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7008304"/>
        <c:crosses val="autoZero"/>
        <c:auto val="1"/>
        <c:lblAlgn val="ctr"/>
        <c:lblOffset val="100"/>
        <c:noMultiLvlLbl val="0"/>
      </c:catAx>
      <c:valAx>
        <c:axId val="19970083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0069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5T20:26:46.376"/>
    </inkml:context>
    <inkml:brush xml:id="br0">
      <inkml:brushProperty name="width" value="0.35" units="cm"/>
      <inkml:brushProperty name="height" value="0.35" units="cm"/>
      <inkml:brushProperty name="color" value="#9900CC"/>
    </inkml:brush>
  </inkml:definitions>
  <inkml:trace contextRef="#ctx0" brushRef="#br0">0 1 24575,'0'12'0,"0"29"0,0 20 0,0 11 0,0 7 0,0 2 0,0-2 0,0 0 0,0-2 0,0-2 0,0-1 0,0-1 0,0 0 0,0-1 0,0 0 0,0 1 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92561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1.jpeg"/><Relationship Id="rId4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customXml" Target="../ink/ink1.xml"/><Relationship Id="rId5" Type="http://schemas.openxmlformats.org/officeDocument/2006/relationships/image" Target="../media/image1.png"/><Relationship Id="rId10" Type="http://schemas.openxmlformats.org/officeDocument/2006/relationships/image" Target="../media/image14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457629" y="1970442"/>
            <a:ext cx="5482998" cy="5608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8000" b="1" spc="-105" dirty="0">
                <a:solidFill>
                  <a:srgbClr val="FFFFFF"/>
                </a:solidFill>
                <a:latin typeface="Franklin Gothic Medium Cond" panose="020B0606030402020204" pitchFamily="34" charset="0"/>
              </a:rPr>
              <a:t>Analysis of</a:t>
            </a:r>
          </a:p>
          <a:p>
            <a:pPr algn="ctr">
              <a:lnSpc>
                <a:spcPts val="11059"/>
              </a:lnSpc>
            </a:pPr>
            <a:r>
              <a:rPr lang="en-US" sz="8000" b="1" spc="-105" dirty="0">
                <a:solidFill>
                  <a:srgbClr val="FFFFFF"/>
                </a:solidFill>
                <a:latin typeface="Franklin Gothic Medium Cond" panose="020B0606030402020204" pitchFamily="34" charset="0"/>
              </a:rPr>
              <a:t>Social Buzz’s </a:t>
            </a:r>
          </a:p>
          <a:p>
            <a:pPr algn="ctr">
              <a:lnSpc>
                <a:spcPts val="11059"/>
              </a:lnSpc>
            </a:pPr>
            <a:r>
              <a:rPr lang="en-US" sz="8000" b="1" spc="-105" dirty="0">
                <a:solidFill>
                  <a:srgbClr val="FFFFFF"/>
                </a:solidFill>
                <a:latin typeface="Franklin Gothic Medium Cond" panose="020B0606030402020204" pitchFamily="34" charset="0"/>
              </a:rPr>
              <a:t>Top 5 Categories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71AA21F2-0326-3117-D40B-591D50D0C5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4661160"/>
              </p:ext>
            </p:extLst>
          </p:nvPr>
        </p:nvGraphicFramePr>
        <p:xfrm>
          <a:off x="2386482" y="1383833"/>
          <a:ext cx="15901517" cy="77288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405358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732759" y="1749819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Franklin Gothic Medium" panose="020B0603020102020204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4491679"/>
            <a:chOff x="0" y="-47625"/>
            <a:chExt cx="7569956" cy="5988910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5988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3600" spc="-21" dirty="0">
                  <a:solidFill>
                    <a:srgbClr val="000000"/>
                  </a:solidFill>
                  <a:latin typeface="Garamond" panose="02020404030301010803" pitchFamily="18" charset="0"/>
                </a:rPr>
                <a:t>After Analyzing the data of Social Buzz, we found that the Category of animals, science, Healthy eating, technology and Foods are the top most Categories contributed in the Post.</a:t>
              </a:r>
            </a:p>
            <a:p>
              <a:pPr>
                <a:lnSpc>
                  <a:spcPts val="2940"/>
                </a:lnSpc>
              </a:pPr>
              <a:endParaRPr lang="en-US" sz="3600" spc="-21" dirty="0">
                <a:solidFill>
                  <a:srgbClr val="000000"/>
                </a:solidFill>
                <a:latin typeface="Garamond" panose="02020404030301010803" pitchFamily="18" charset="0"/>
              </a:endParaRPr>
            </a:p>
            <a:p>
              <a:pPr>
                <a:lnSpc>
                  <a:spcPts val="2940"/>
                </a:lnSpc>
              </a:pPr>
              <a:r>
                <a:rPr lang="en-US" sz="3600" spc="-21" dirty="0">
                  <a:solidFill>
                    <a:srgbClr val="000000"/>
                  </a:solidFill>
                  <a:latin typeface="Garamond" panose="02020404030301010803" pitchFamily="18" charset="0"/>
                </a:rPr>
                <a:t>Above mentioned categories are Most liked by the people by Evaluating the reaction type for Every category. </a:t>
              </a:r>
              <a:endParaRPr lang="en-US" sz="2100" spc="-21" dirty="0">
                <a:solidFill>
                  <a:srgbClr val="000000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Franklin Gothic Medium" panose="020B0603020102020204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Franklin Gothic Medium" panose="020B0603020102020204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Franklin Gothic Medium" panose="020B0603020102020204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Franklin Gothic Medium" panose="020B0603020102020204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Franklin Gothic Medium" panose="020B0603020102020204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Franklin Gothic Medium" panose="020B0603020102020204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Franklin Gothic Medium" panose="020B0603020102020204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Franklin Gothic Medium" panose="020B0603020102020204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Franklin Gothic Medium" panose="020B0603020102020204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Franklin Gothic Medium" panose="020B0603020102020204" pitchFamily="34" charset="0"/>
              </a:rPr>
              <a:t>Project Recap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4747E5-0D1B-F863-A0BB-AF5B6AB48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8" t="32561" r="13528" b="25693"/>
          <a:stretch/>
        </p:blipFill>
        <p:spPr bwMode="auto">
          <a:xfrm>
            <a:off x="8782194" y="2601679"/>
            <a:ext cx="7544868" cy="482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Franklin Gothic Medium" panose="020B0603020102020204" pitchFamily="34" charset="0"/>
              </a:rPr>
              <a:t>Problem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434E118-ED64-26DF-2053-FCA579AAA5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4" t="49174" r="54531" b="-436"/>
          <a:stretch/>
        </p:blipFill>
        <p:spPr bwMode="auto">
          <a:xfrm>
            <a:off x="2625408" y="4838839"/>
            <a:ext cx="5562600" cy="537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AC55D9B-8929-F13B-5F81-A3FEE0CE7342}"/>
                  </a:ext>
                </a:extLst>
              </p14:cNvPr>
              <p14:cNvContentPartPr/>
              <p14:nvPr/>
            </p14:nvContentPartPr>
            <p14:xfrm>
              <a:off x="8150863" y="5067823"/>
              <a:ext cx="360" cy="4197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AC55D9B-8929-F13B-5F81-A3FEE0CE734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87863" y="5005183"/>
                <a:ext cx="126000" cy="545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379392" y="4093038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Franklin Gothic Medium" panose="020B0603020102020204" pitchFamily="34" charset="0"/>
              </a:rPr>
              <a:t>The Analytics team</a:t>
            </a:r>
          </a:p>
        </p:txBody>
      </p:sp>
      <p:sp>
        <p:nvSpPr>
          <p:cNvPr id="34" name="Rectangle 33" descr="Andrew ">
            <a:extLst>
              <a:ext uri="{FF2B5EF4-FFF2-40B4-BE49-F238E27FC236}">
                <a16:creationId xmlns:a16="http://schemas.microsoft.com/office/drawing/2014/main" id="{E9A7F92B-03BA-C3A5-53D2-DD612FF1E391}"/>
              </a:ext>
            </a:extLst>
          </p:cNvPr>
          <p:cNvSpPr/>
          <p:nvPr/>
        </p:nvSpPr>
        <p:spPr>
          <a:xfrm>
            <a:off x="14861835" y="7538358"/>
            <a:ext cx="2590800" cy="95294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latin typeface="DM Sans" panose="020F0502020204030204" pitchFamily="2" charset="0"/>
              </a:rPr>
              <a:t>Andrew Fleming</a:t>
            </a:r>
          </a:p>
          <a:p>
            <a:pPr algn="ctr"/>
            <a:r>
              <a:rPr lang="en-US" b="0" i="0" dirty="0">
                <a:solidFill>
                  <a:srgbClr val="000000"/>
                </a:solidFill>
                <a:effectLst/>
                <a:latin typeface="DM Sans" panose="020F0502020204030204" pitchFamily="2" charset="0"/>
              </a:rPr>
              <a:t>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DM Sans" panose="020F0502020204030204" pitchFamily="2" charset="0"/>
              </a:rPr>
              <a:t>(Chief Technical Architect)</a:t>
            </a:r>
            <a:endParaRPr lang="en-US" sz="1400" dirty="0"/>
          </a:p>
        </p:txBody>
      </p:sp>
      <p:sp>
        <p:nvSpPr>
          <p:cNvPr id="35" name="Rectangle 34" descr="Andrew ">
            <a:extLst>
              <a:ext uri="{FF2B5EF4-FFF2-40B4-BE49-F238E27FC236}">
                <a16:creationId xmlns:a16="http://schemas.microsoft.com/office/drawing/2014/main" id="{439A50C5-D67F-3784-A0AA-155A93695D51}"/>
              </a:ext>
            </a:extLst>
          </p:cNvPr>
          <p:cNvSpPr/>
          <p:nvPr/>
        </p:nvSpPr>
        <p:spPr>
          <a:xfrm>
            <a:off x="14861835" y="4587142"/>
            <a:ext cx="2590800" cy="95294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latin typeface="DM Sans" panose="020F0502020204030204" pitchFamily="2" charset="0"/>
              </a:rPr>
              <a:t>Marcus Rompton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DM Sans" panose="020F0502020204030204" pitchFamily="2" charset="0"/>
              </a:rPr>
              <a:t>(Senior Principle)</a:t>
            </a:r>
            <a:endParaRPr lang="en-US" sz="1400" dirty="0"/>
          </a:p>
        </p:txBody>
      </p:sp>
      <p:sp>
        <p:nvSpPr>
          <p:cNvPr id="36" name="Rectangle 35" descr="Andrew ">
            <a:extLst>
              <a:ext uri="{FF2B5EF4-FFF2-40B4-BE49-F238E27FC236}">
                <a16:creationId xmlns:a16="http://schemas.microsoft.com/office/drawing/2014/main" id="{902F2AA3-0F65-343E-5D3A-93A87B013B6F}"/>
              </a:ext>
            </a:extLst>
          </p:cNvPr>
          <p:cNvSpPr/>
          <p:nvPr/>
        </p:nvSpPr>
        <p:spPr>
          <a:xfrm>
            <a:off x="14810399" y="1635926"/>
            <a:ext cx="2590800" cy="95294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latin typeface="DM Sans" panose="020F0502020204030204" pitchFamily="2" charset="0"/>
              </a:rPr>
              <a:t>Abhishek Zine</a:t>
            </a:r>
          </a:p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latin typeface="DM Sans" panose="020F0502020204030204" pitchFamily="2" charset="0"/>
              </a:rPr>
              <a:t>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DM Sans" panose="020F0502020204030204" pitchFamily="2" charset="0"/>
              </a:rPr>
              <a:t>(Data Analyst)</a:t>
            </a:r>
            <a:endParaRPr lang="en-US" sz="140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CD46F63-2591-610D-6349-B42B91F836E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7" t="-1855" r="-3624" b="38521"/>
          <a:stretch/>
        </p:blipFill>
        <p:spPr>
          <a:xfrm>
            <a:off x="11555046" y="1270731"/>
            <a:ext cx="2011680" cy="1986310"/>
          </a:xfrm>
          <a:prstGeom prst="ellipse">
            <a:avLst/>
          </a:prstGeom>
          <a:noFill/>
          <a:ln w="47625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Franklin Gothic Medium" panose="020B0603020102020204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9103856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		</a:t>
            </a:r>
            <a:r>
              <a:rPr lang="en-US" sz="5400" spc="-640" dirty="0">
                <a:solidFill>
                  <a:srgbClr val="FFFFFF"/>
                </a:solidFill>
                <a:latin typeface="Clear Sans Regular Bold"/>
              </a:rPr>
              <a:t>Data Understanding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7200154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			</a:t>
            </a:r>
            <a:r>
              <a:rPr lang="en-US" sz="5400" spc="-640" dirty="0">
                <a:solidFill>
                  <a:srgbClr val="FFFFFF"/>
                </a:solidFill>
                <a:latin typeface="Clear Sans Regular Bold"/>
              </a:rPr>
              <a:t>Data Cleaning</a:t>
            </a: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	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8179777" cy="950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5		</a:t>
            </a:r>
            <a:r>
              <a:rPr lang="en-US" sz="5400" spc="-640" dirty="0">
                <a:solidFill>
                  <a:srgbClr val="FFFFFF"/>
                </a:solidFill>
                <a:latin typeface="Clear Sans Regular Bold"/>
              </a:rPr>
              <a:t>Uncover Insights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9648824" cy="950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			</a:t>
            </a:r>
            <a:r>
              <a:rPr lang="en-US" sz="5400" spc="-640" dirty="0">
                <a:solidFill>
                  <a:srgbClr val="FFFFFF"/>
                </a:solidFill>
                <a:latin typeface="Clear Sans Regular Bold"/>
              </a:rPr>
              <a:t>Data Analysis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8849709" cy="950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			</a:t>
            </a:r>
            <a:r>
              <a:rPr lang="en-US" sz="5400" spc="-640" dirty="0">
                <a:solidFill>
                  <a:srgbClr val="FFFFFF"/>
                </a:solidFill>
                <a:latin typeface="Clear Sans Regular Bold"/>
              </a:rPr>
              <a:t>Data Modelling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Franklin Gothic Medium" panose="020B0603020102020204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0E75574-FC7D-8C94-99B4-85B01E312F8F}"/>
              </a:ext>
            </a:extLst>
          </p:cNvPr>
          <p:cNvSpPr/>
          <p:nvPr/>
        </p:nvSpPr>
        <p:spPr>
          <a:xfrm>
            <a:off x="1447800" y="2857500"/>
            <a:ext cx="4217029" cy="1447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Animal Category Has Scored Above 74 Thousands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FCEED9-0209-DE17-C555-75CCF39B6714}"/>
              </a:ext>
            </a:extLst>
          </p:cNvPr>
          <p:cNvSpPr/>
          <p:nvPr/>
        </p:nvSpPr>
        <p:spPr>
          <a:xfrm>
            <a:off x="7035485" y="2857500"/>
            <a:ext cx="4217029" cy="1447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Science Category Has Scored Above 71 Thousands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57A563-520B-778C-5DFF-31BC5682543A}"/>
              </a:ext>
            </a:extLst>
          </p:cNvPr>
          <p:cNvSpPr/>
          <p:nvPr/>
        </p:nvSpPr>
        <p:spPr>
          <a:xfrm>
            <a:off x="12469406" y="2857500"/>
            <a:ext cx="4217029" cy="1447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Healthy Eating Category Has Scored Above 69 Thousands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040E8C14-01B3-5C60-D751-04B0DA1886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6085352"/>
              </p:ext>
            </p:extLst>
          </p:nvPr>
        </p:nvGraphicFramePr>
        <p:xfrm>
          <a:off x="2386483" y="1306841"/>
          <a:ext cx="15829028" cy="8204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1"/>
            <a:ext cx="17253775" cy="1715410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F34DF483-B931-EF13-BE3E-0E3882FC33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4989833"/>
              </p:ext>
            </p:extLst>
          </p:nvPr>
        </p:nvGraphicFramePr>
        <p:xfrm>
          <a:off x="2386482" y="621952"/>
          <a:ext cx="15901518" cy="84254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191</Words>
  <Application>Microsoft Office PowerPoint</Application>
  <PresentationFormat>Custom</PresentationFormat>
  <Paragraphs>61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Graphik Regular</vt:lpstr>
      <vt:lpstr>Garamond</vt:lpstr>
      <vt:lpstr>Calibri</vt:lpstr>
      <vt:lpstr>DM Sans</vt:lpstr>
      <vt:lpstr>Franklin Gothic Medium</vt:lpstr>
      <vt:lpstr>Franklin Gothic Medium Cond</vt:lpstr>
      <vt:lpstr>Arial</vt:lpstr>
      <vt:lpstr>Clear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Abhishek Zine</cp:lastModifiedBy>
  <cp:revision>11</cp:revision>
  <dcterms:created xsi:type="dcterms:W3CDTF">2006-08-16T00:00:00Z</dcterms:created>
  <dcterms:modified xsi:type="dcterms:W3CDTF">2023-07-15T20:30:28Z</dcterms:modified>
  <dc:identifier>DAEhDyfaYKE</dc:identifier>
</cp:coreProperties>
</file>